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8" r:id="rId3"/>
    <p:sldId id="259" r:id="rId4"/>
    <p:sldId id="260" r:id="rId5"/>
    <p:sldId id="370" r:id="rId6"/>
    <p:sldId id="371" r:id="rId7"/>
    <p:sldId id="372" r:id="rId8"/>
    <p:sldId id="264" r:id="rId9"/>
    <p:sldId id="265" r:id="rId10"/>
    <p:sldId id="266" r:id="rId11"/>
    <p:sldId id="3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5" r:id="rId39"/>
    <p:sldId id="296" r:id="rId40"/>
    <p:sldId id="359" r:id="rId41"/>
    <p:sldId id="360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61" r:id="rId50"/>
    <p:sldId id="362" r:id="rId51"/>
    <p:sldId id="308" r:id="rId52"/>
    <p:sldId id="309" r:id="rId53"/>
    <p:sldId id="363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57" r:id="rId75"/>
    <p:sldId id="331" r:id="rId76"/>
    <p:sldId id="332" r:id="rId77"/>
    <p:sldId id="333" r:id="rId78"/>
    <p:sldId id="364" r:id="rId79"/>
    <p:sldId id="365" r:id="rId80"/>
    <p:sldId id="334" r:id="rId81"/>
    <p:sldId id="335" r:id="rId82"/>
    <p:sldId id="336" r:id="rId83"/>
    <p:sldId id="366" r:id="rId84"/>
    <p:sldId id="367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68" r:id="rId100"/>
    <p:sldId id="351" r:id="rId101"/>
    <p:sldId id="352" r:id="rId102"/>
    <p:sldId id="353" r:id="rId103"/>
    <p:sldId id="354" r:id="rId104"/>
    <p:sldId id="355" r:id="rId105"/>
    <p:sldId id="356" r:id="rId106"/>
    <p:sldId id="369" r:id="rId10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 xmlns="">
        <p14:section name="Untitled Section" id="{D79A1090-2DFC-954D-9181-035B35E806B9}">
          <p14:sldIdLst>
            <p14:sldId id="256"/>
            <p14:sldId id="258"/>
            <p14:sldId id="259"/>
            <p14:sldId id="260"/>
            <p14:sldId id="370"/>
            <p14:sldId id="371"/>
            <p14:sldId id="372"/>
            <p14:sldId id="264"/>
            <p14:sldId id="265"/>
            <p14:sldId id="266"/>
            <p14:sldId id="358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5"/>
            <p14:sldId id="296"/>
            <p14:sldId id="359"/>
            <p14:sldId id="360"/>
            <p14:sldId id="299"/>
            <p14:sldId id="300"/>
            <p14:sldId id="301"/>
            <p14:sldId id="302"/>
            <p14:sldId id="303"/>
            <p14:sldId id="304"/>
            <p14:sldId id="306"/>
            <p14:sldId id="361"/>
            <p14:sldId id="362"/>
            <p14:sldId id="308"/>
            <p14:sldId id="309"/>
            <p14:sldId id="36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57"/>
            <p14:sldId id="331"/>
            <p14:sldId id="332"/>
            <p14:sldId id="333"/>
            <p14:sldId id="364"/>
            <p14:sldId id="365"/>
            <p14:sldId id="334"/>
            <p14:sldId id="335"/>
            <p14:sldId id="336"/>
            <p14:sldId id="366"/>
            <p14:sldId id="36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68"/>
            <p14:sldId id="351"/>
            <p14:sldId id="352"/>
            <p14:sldId id="353"/>
            <p14:sldId id="354"/>
            <p14:sldId id="355"/>
            <p14:sldId id="356"/>
            <p14:sldId id="36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68" d="100"/>
          <a:sy n="68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63C59-1AA0-1047-A35C-C690A704F3CA}" type="slidenum">
              <a:rPr lang="en-US">
                <a:latin typeface="Times New Roman" pitchFamily="-109" charset="0"/>
              </a:rPr>
              <a:pPr/>
              <a:t>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21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7B12E7-894A-2244-8610-D25C7D6097DA}" type="slidenum">
              <a:rPr lang="en-US">
                <a:latin typeface="Times New Roman" pitchFamily="-109" charset="0"/>
              </a:rPr>
              <a:pPr/>
              <a:t>54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410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27C7C-8047-9C4F-8D5A-F322609EB4AC}" type="slidenum">
              <a:rPr lang="en-US">
                <a:latin typeface="Times New Roman" pitchFamily="-109" charset="0"/>
              </a:rPr>
              <a:pPr/>
              <a:t>55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840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7825AE-AB96-6445-94E6-1CBD8E5DC9E2}" type="slidenum">
              <a:rPr lang="en-US">
                <a:latin typeface="Times New Roman" pitchFamily="-109" charset="0"/>
              </a:rPr>
              <a:pPr/>
              <a:t>56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909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9C8A5E-8CEF-F143-942B-A21226D8FF0F}" type="slidenum">
              <a:rPr lang="en-US">
                <a:latin typeface="Times New Roman" pitchFamily="-109" charset="0"/>
              </a:rPr>
              <a:pPr/>
              <a:t>57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27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E8B52-042D-3D40-A0E9-9FC4F4350FF1}" type="slidenum">
              <a:rPr lang="en-US">
                <a:latin typeface="Times New Roman" pitchFamily="-109" charset="0"/>
              </a:rPr>
              <a:pPr/>
              <a:t>58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920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92DEA1-0902-9F4B-B726-2905B952360F}" type="slidenum">
              <a:rPr lang="en-US">
                <a:latin typeface="Times New Roman" pitchFamily="-109" charset="0"/>
              </a:rPr>
              <a:pPr/>
              <a:t>59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6158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7AF8-48CE-3942-ADD9-86763FD4B2EB}" type="slidenum">
              <a:rPr lang="en-US">
                <a:latin typeface="Times New Roman" pitchFamily="-109" charset="0"/>
              </a:rPr>
              <a:pPr/>
              <a:t>60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3546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79148-8EDB-4342-9516-345061059A4C}" type="slidenum">
              <a:rPr lang="en-US">
                <a:latin typeface="Times New Roman" pitchFamily="-109" charset="0"/>
              </a:rPr>
              <a:pPr/>
              <a:t>61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06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8BD3-9A37-D34B-BF41-7EFC9BD91910}" type="slidenum">
              <a:rPr lang="en-US">
                <a:latin typeface="Times New Roman" pitchFamily="-109" charset="0"/>
              </a:rPr>
              <a:pPr/>
              <a:t>62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982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4D7224-D787-B24B-ABDB-A5B5B6E6D70E}" type="slidenum">
              <a:rPr lang="en-US">
                <a:latin typeface="Times New Roman" pitchFamily="-109" charset="0"/>
              </a:rPr>
              <a:pPr/>
              <a:t>63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058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02144-126C-B146-8D93-A52326C3BEAE}" type="slidenum">
              <a:rPr lang="en-US">
                <a:latin typeface="Times New Roman" pitchFamily="-109" charset="0"/>
              </a:rPr>
              <a:pPr/>
              <a:t>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2672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0" tIns="44975" rIns="89950" bIns="44975"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450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195E0-0999-C542-8AB2-8075C407C319}" type="slidenum">
              <a:rPr lang="en-US">
                <a:latin typeface="Times New Roman" pitchFamily="-109" charset="0"/>
              </a:rPr>
              <a:pPr/>
              <a:t>67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6967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18177-9021-BA4E-A27D-196160C4DACE}" type="slidenum">
              <a:rPr lang="en-US">
                <a:latin typeface="Times New Roman" pitchFamily="-109" charset="0"/>
              </a:rPr>
              <a:pPr/>
              <a:t>68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249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4766B-6F45-704F-94E5-A73C3EC94EF7}" type="slidenum">
              <a:rPr lang="en-US">
                <a:latin typeface="Times New Roman" pitchFamily="-109" charset="0"/>
              </a:rPr>
              <a:pPr/>
              <a:t>69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6503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BC0947-1268-BB40-8B62-8B382AC27DE2}" type="slidenum">
              <a:rPr lang="en-US">
                <a:latin typeface="Times New Roman" pitchFamily="-109" charset="0"/>
              </a:rPr>
              <a:pPr/>
              <a:t>70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6057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6729E-E1EE-D448-BFD2-0113EFBB9D32}" type="slidenum">
              <a:rPr lang="en-US">
                <a:latin typeface="Times New Roman" pitchFamily="-109" charset="0"/>
              </a:rPr>
              <a:pPr/>
              <a:t>71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8819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F117F-BEFB-C24E-842E-1A5F33C27E0A}" type="slidenum">
              <a:rPr lang="en-US">
                <a:latin typeface="Times New Roman" pitchFamily="-109" charset="0"/>
              </a:rPr>
              <a:pPr/>
              <a:t>95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34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977EE-7DE5-B34D-8740-DBB203463264}" type="slidenum">
              <a:rPr lang="en-US">
                <a:latin typeface="Times New Roman" pitchFamily="-109" charset="0"/>
              </a:rPr>
              <a:pPr/>
              <a:t>23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507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EDD05-18CB-F246-B3FA-939D89887D09}" type="slidenum">
              <a:rPr lang="en-US">
                <a:latin typeface="Times New Roman" pitchFamily="-109" charset="0"/>
              </a:rPr>
              <a:pPr/>
              <a:t>43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768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45378-148F-124B-A725-4458B355A04D}" type="slidenum">
              <a:rPr lang="en-US">
                <a:latin typeface="Times New Roman" pitchFamily="-109" charset="0"/>
              </a:rPr>
              <a:pPr/>
              <a:t>44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519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157D1-8167-AE40-BE82-A376FD599593}" type="slidenum">
              <a:rPr lang="en-US">
                <a:latin typeface="Times New Roman" pitchFamily="-109" charset="0"/>
              </a:rPr>
              <a:pPr/>
              <a:t>45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89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707435-BBEB-8D4A-B013-81CD277A45D1}" type="slidenum">
              <a:rPr lang="en-US">
                <a:latin typeface="Times New Roman" pitchFamily="-109" charset="0"/>
              </a:rPr>
              <a:pPr/>
              <a:t>46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719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087A-6EBA-2A44-9546-3D46420BB1CE}" type="slidenum">
              <a:rPr lang="en-US">
                <a:latin typeface="Times New Roman" pitchFamily="-109" charset="0"/>
              </a:rPr>
              <a:pPr/>
              <a:t>51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7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788FC-4352-5D4F-87E2-5CF76EAFE902}" type="slidenum">
              <a:rPr lang="en-US">
                <a:latin typeface="Times New Roman" pitchFamily="-109" charset="0"/>
              </a:rPr>
              <a:pPr/>
              <a:t>52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848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645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4174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681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58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983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510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113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351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236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5808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575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 smtClean="0">
              <a:solidFill>
                <a:srgbClr val="008000"/>
              </a:solidFill>
            </a:endParaRP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Ltd.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26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49" r:id="rId12"/>
    <p:sldLayoutId id="2147483660" r:id="rId13"/>
    <p:sldLayoutId id="2147483655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Document1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Microsoft_Office_Word_97_-_2003_Document2.doc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Word_97_-_2003_Document3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Word_97_-_2003_Document4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Microsoft_Office_Word_97_-_2003_Document5.doc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7498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Selection, Round 2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expression:	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		suite1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		suite2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267200" y="2819400"/>
            <a:ext cx="5334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8138" indent="-338138"/>
            <a:r>
              <a:rPr lang="en-US" sz="3600" dirty="0">
                <a:solidFill>
                  <a:schemeClr val="tx1"/>
                </a:solidFill>
              </a:rPr>
              <a:t>The process is: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evaluate the </a:t>
            </a:r>
            <a:r>
              <a:rPr lang="en-US" sz="3600" dirty="0" err="1">
                <a:solidFill>
                  <a:schemeClr val="tx1"/>
                </a:solidFill>
              </a:rPr>
              <a:t>boolean</a:t>
            </a:r>
            <a:endParaRPr lang="en-US" sz="3600" dirty="0">
              <a:solidFill>
                <a:schemeClr val="tx1"/>
              </a:solidFill>
            </a:endParaRP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3600" dirty="0">
                <a:solidFill>
                  <a:schemeClr val="tx1"/>
                </a:solidFill>
              </a:rPr>
              <a:t>, run suite1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3600" dirty="0">
                <a:solidFill>
                  <a:schemeClr val="tx1"/>
                </a:solidFill>
              </a:rPr>
              <a:t>, run suite2</a:t>
            </a:r>
          </a:p>
        </p:txBody>
      </p:sp>
      <p:sp>
        <p:nvSpPr>
          <p:cNvPr id="74757" name="Line 5"/>
          <p:cNvSpPr>
            <a:spLocks noChangeShapeType="1"/>
          </p:cNvSpPr>
          <p:nvPr/>
        </p:nvSpPr>
        <p:spPr bwMode="auto">
          <a:xfrm flipH="1" flipV="1">
            <a:off x="2819400" y="2667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H="1" flipV="1">
            <a:off x="2895600" y="38100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Line 5"/>
          <p:cNvSpPr>
            <a:spLocks noChangeShapeType="1"/>
          </p:cNvSpPr>
          <p:nvPr/>
        </p:nvSpPr>
        <p:spPr bwMode="auto">
          <a:xfrm flipH="1" flipV="1">
            <a:off x="3276600" y="21336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Hailstone example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Collatz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Collatz</a:t>
            </a:r>
            <a:r>
              <a:rPr lang="en-US" dirty="0" smtClean="0"/>
              <a:t> sequence is a simple algorithm applied to any positive integer</a:t>
            </a:r>
          </a:p>
          <a:p>
            <a:r>
              <a:rPr lang="en-US" dirty="0" smtClean="0"/>
              <a:t>In general, by applying this algorithm to your starting number you generate a sequence of other positive numbers, ending at 1</a:t>
            </a:r>
          </a:p>
          <a:p>
            <a:r>
              <a:rPr lang="en-US" dirty="0" smtClean="0"/>
              <a:t>Unproven whether every number ends in 1 (though strong evidence exists)</a:t>
            </a:r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while the number does not equal one</a:t>
            </a:r>
          </a:p>
          <a:p>
            <a:r>
              <a:rPr lang="en-US" dirty="0" smtClean="0"/>
              <a:t>If the number is odd, multiply by 3 and add 1</a:t>
            </a:r>
          </a:p>
          <a:p>
            <a:r>
              <a:rPr lang="en-US" dirty="0" smtClean="0"/>
              <a:t>If the number is even, divide by 2</a:t>
            </a:r>
          </a:p>
          <a:p>
            <a:r>
              <a:rPr lang="en-US" dirty="0" smtClean="0"/>
              <a:t>Use the new number and reapply the algorithm</a:t>
            </a: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and Odd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Use the remainder operator</a:t>
            </a:r>
          </a:p>
          <a:p>
            <a:r>
              <a:rPr lang="en-US" dirty="0" smtClean="0">
                <a:latin typeface="Courier New"/>
                <a:cs typeface="Courier New"/>
              </a:rPr>
              <a:t>if num % 2 == 0:   </a:t>
            </a:r>
            <a:r>
              <a:rPr lang="en-US" dirty="0" smtClean="0"/>
              <a:t># even</a:t>
            </a:r>
          </a:p>
          <a:p>
            <a:r>
              <a:rPr lang="en-US" dirty="0" smtClean="0">
                <a:latin typeface="Courier New"/>
                <a:cs typeface="Courier New"/>
              </a:rPr>
              <a:t>if num % 2 == 1:   </a:t>
            </a:r>
            <a:r>
              <a:rPr lang="en-US" dirty="0" smtClean="0"/>
              <a:t># odd</a:t>
            </a:r>
          </a:p>
          <a:p>
            <a:r>
              <a:rPr lang="en-US" dirty="0" smtClean="0">
                <a:latin typeface="Courier New"/>
                <a:cs typeface="Courier New"/>
              </a:rPr>
              <a:t>if num %2:          </a:t>
            </a:r>
            <a:r>
              <a:rPr lang="en-US" dirty="0" smtClean="0"/>
              <a:t># odd (why???)</a:t>
            </a:r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2.25</a:t>
            </a:r>
          </a:p>
          <a:p>
            <a:r>
              <a:rPr lang="en-US" dirty="0" smtClean="0"/>
              <a:t>Hailstone Sequence, loop</a:t>
            </a:r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76200"/>
            <a:ext cx="8001000" cy="6152668"/>
          </a:xfr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Think before you program!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program is a human-readable essay on problem solving that also happens to execute on a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 best way to </a:t>
            </a:r>
            <a:r>
              <a:rPr lang="en-US" sz="2800" dirty="0" err="1" smtClean="0"/>
              <a:t>imporve</a:t>
            </a:r>
            <a:r>
              <a:rPr lang="en-US" sz="2800" dirty="0" smtClean="0"/>
              <a:t> your programming and problem solving skills is to practice!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foolish consistency is the hobgoblin of little minds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your code, often and thoroughly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72985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1981200"/>
            <a:ext cx="4873058" cy="2425700"/>
          </a:xfrm>
        </p:spPr>
      </p:pic>
    </p:spTree>
    <p:extLst>
      <p:ext uri="{BB962C8B-B14F-4D97-AF65-F5344CB8AC3E}">
        <p14:creationId xmlns:p14="http://schemas.microsoft.com/office/powerpoint/2010/main" xmlns="" val="399408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 Lead in Basketball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Algorithm due to Bill James (</a:t>
            </a:r>
            <a:r>
              <a:rPr lang="en-US" smtClean="0">
                <a:hlinkClick r:id="rId2"/>
              </a:rPr>
              <a:t>www.slate.com</a:t>
            </a:r>
            <a:r>
              <a:rPr lang="en-US" smtClean="0"/>
              <a:t>)</a:t>
            </a:r>
          </a:p>
          <a:p>
            <a:r>
              <a:rPr lang="en-US" smtClean="0"/>
              <a:t>under what conditions can you safely determine that a lead in a basketball game is insurmountable?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Take the number of points one team is ahead</a:t>
            </a:r>
          </a:p>
          <a:p>
            <a:r>
              <a:rPr lang="en-US" smtClean="0"/>
              <a:t>Subtract three</a:t>
            </a:r>
          </a:p>
          <a:p>
            <a:r>
              <a:rPr lang="en-US" smtClean="0"/>
              <a:t>Add ½ point if team that is ahead has the ball, subtract ½ point otherwise</a:t>
            </a:r>
          </a:p>
          <a:p>
            <a:r>
              <a:rPr lang="en-US" smtClean="0"/>
              <a:t>Square the result</a:t>
            </a:r>
          </a:p>
          <a:p>
            <a:r>
              <a:rPr lang="en-US" smtClean="0"/>
              <a:t>If the result is greater than the number of seconds left, the lead is safe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2.3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Problem, what if the lead is less than 0?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8955616" cy="25792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2.4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797673"/>
            <a:ext cx="8534400" cy="3473570"/>
          </a:xfrm>
        </p:spPr>
      </p:pic>
      <p:sp>
        <p:nvSpPr>
          <p:cNvPr id="6" name="TextBox 5"/>
          <p:cNvSpPr txBox="1"/>
          <p:nvPr/>
        </p:nvSpPr>
        <p:spPr bwMode="auto">
          <a:xfrm>
            <a:off x="3048000" y="5410200"/>
            <a:ext cx="54203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j-lt"/>
              </a:rPr>
              <a:t>catch the lead less than 0</a:t>
            </a:r>
            <a:endParaRPr lang="en-US" sz="36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91000" y="5029200"/>
            <a:ext cx="914400" cy="4755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2.7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9698" y="0"/>
            <a:ext cx="7569902" cy="646298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Control, Quick Overview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Repetition, quick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Repeating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Besides selecting which statements to execute, a fundamental need in a program is repetition</a:t>
            </a:r>
          </a:p>
          <a:p>
            <a:pPr lvl="1"/>
            <a:r>
              <a:rPr lang="en-US" smtClean="0"/>
              <a:t>repeat a set of statements under some conditions</a:t>
            </a:r>
          </a:p>
          <a:p>
            <a:r>
              <a:rPr lang="en-US" smtClean="0"/>
              <a:t>With both selection and repetition, we have the two most necessary programming statements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While and For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while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 is the more general repetition construct. It repeats a set of statements while some condition is True.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 is useful for iteration, moving through all the elements of data structure, one at a time.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loop</a:t>
            </a: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Top-tested loop (pretest)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running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each iteration of the loop</a:t>
            </a:r>
          </a:p>
          <a:p>
            <a:pPr lvl="1" eaLnBrk="1" hangingPunct="1">
              <a:buFont typeface="Wingdings" pitchFamily="-109" charset="2"/>
              <a:buNone/>
            </a:pPr>
            <a:endParaRPr lang="en-US" dirty="0"/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expression:</a:t>
            </a:r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  suite</a:t>
            </a:r>
            <a:endParaRPr lang="en-US" dirty="0">
              <a:solidFill>
                <a:srgbClr val="000000"/>
              </a:solidFill>
              <a:latin typeface="Courier New"/>
              <a:ea typeface="ＭＳ Ｐゴシック" pitchFamily="-109" charset="-128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2715491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4800"/>
            <a:ext cx="3276600" cy="59761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repeat while the boolean is true</a:t>
            </a: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 will repeat the statements in the suite while the </a:t>
            </a:r>
            <a:r>
              <a:rPr lang="en-US" dirty="0" err="1" smtClean="0"/>
              <a:t>boolean</a:t>
            </a:r>
            <a:r>
              <a:rPr lang="en-US" dirty="0" smtClean="0"/>
              <a:t> is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(or its Python equivalent)</a:t>
            </a:r>
          </a:p>
          <a:p>
            <a:r>
              <a:rPr lang="en-US" dirty="0" smtClean="0"/>
              <a:t>If the </a:t>
            </a:r>
            <a:r>
              <a:rPr lang="en-US" dirty="0"/>
              <a:t>B</a:t>
            </a:r>
            <a:r>
              <a:rPr lang="en-US" dirty="0" smtClean="0"/>
              <a:t>oolean expression never changes during the course of the loop, the loop will continue forever.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2.8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8012484" cy="276225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General approach to a while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outside the loop, initialize the boolean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somewhere inside the loop you perform some operation which changes the state of the program, eventually leading to a False boolean and exiting the loop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Have to have both!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 and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Python</a:t>
            </a:r>
            <a:r>
              <a:rPr lang="fr-FR" dirty="0" smtClean="0"/>
              <a:t>'</a:t>
            </a:r>
            <a:r>
              <a:rPr lang="en-US" dirty="0" smtClean="0"/>
              <a:t>s strength</a:t>
            </a:r>
            <a:r>
              <a:rPr lang="fr-FR" dirty="0" smtClean="0"/>
              <a:t>'</a:t>
            </a:r>
            <a:r>
              <a:rPr lang="en-US" dirty="0" smtClean="0"/>
              <a:t>s is it</a:t>
            </a:r>
            <a:r>
              <a:rPr lang="fr-FR" dirty="0" smtClean="0"/>
              <a:t>'</a:t>
            </a:r>
            <a:r>
              <a:rPr lang="en-US" dirty="0" smtClean="0"/>
              <a:t>s rich set of built-in data structures</a:t>
            </a:r>
          </a:p>
          <a:p>
            <a:r>
              <a:rPr lang="en-US" dirty="0" smtClean="0"/>
              <a:t>The for statement iterates through each element of a collection (list,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for element in collection: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suite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Selection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05200"/>
            <a:ext cx="3990109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6200"/>
            <a:ext cx="3352800" cy="63306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Perfect Number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 perfect number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numbers and their factors were mysterious to the Greeks and early mathematicians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They were curious about the properties of numbers as they held some significance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A perfect number is a number whose sum of factors (excluding the number) equals the number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First perfect number is: 6 (1+2+3)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abundant, deficient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 numbers summed to more than the number.</a:t>
            </a:r>
          </a:p>
          <a:p>
            <a:pPr lvl="1" eaLnBrk="1" hangingPunct="1"/>
            <a:r>
              <a:rPr lang="en-US"/>
              <a:t>12: 1+2+3+4+6 =16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deficient numbers summed to less than the number.</a:t>
            </a:r>
          </a:p>
          <a:p>
            <a:pPr lvl="1" eaLnBrk="1" hangingPunct="1"/>
            <a:r>
              <a:rPr lang="en-US"/>
              <a:t>13: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design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prompt for a number</a:t>
            </a:r>
          </a:p>
          <a:p>
            <a:r>
              <a:rPr lang="en-US" dirty="0" smtClean="0"/>
              <a:t>for the number</a:t>
            </a:r>
            <a:r>
              <a:rPr lang="en-US" dirty="0"/>
              <a:t>, 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</a:t>
            </a:r>
            <a:r>
              <a:rPr lang="en-US" dirty="0" smtClean="0"/>
              <a:t>accordingly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2.10,2.11</a:t>
            </a:r>
          </a:p>
          <a:p>
            <a:r>
              <a:rPr lang="en-US" dirty="0" smtClean="0"/>
              <a:t>Check Perfection</a:t>
            </a:r>
          </a:p>
          <a:p>
            <a:r>
              <a:rPr lang="en-US" dirty="0" smtClean="0"/>
              <a:t>Sum Divisors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1308" b="-121308"/>
          <a:stretch>
            <a:fillRect/>
          </a:stretch>
        </p:blipFill>
        <p:spPr>
          <a:xfrm>
            <a:off x="0" y="-1143000"/>
            <a:ext cx="9144000" cy="6324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3396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Improving the Perfect </a:t>
            </a:r>
            <a:br>
              <a:rPr lang="en-US" dirty="0" smtClean="0"/>
            </a:br>
            <a:r>
              <a:rPr lang="en-US" dirty="0" smtClean="0"/>
              <a:t>Number Program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Work with a range of numbers</a:t>
            </a:r>
          </a:p>
          <a:p>
            <a:pPr>
              <a:buNone/>
            </a:pPr>
            <a:r>
              <a:rPr lang="en-US" dirty="0" smtClean="0"/>
              <a:t>For each number in the range of numbers:</a:t>
            </a:r>
          </a:p>
          <a:p>
            <a:r>
              <a:rPr lang="en-US" dirty="0" smtClean="0"/>
              <a:t>collect all the factors</a:t>
            </a:r>
          </a:p>
          <a:p>
            <a:r>
              <a:rPr lang="en-US" dirty="0" smtClean="0"/>
              <a:t>once collected, sum up the factors</a:t>
            </a:r>
          </a:p>
          <a:p>
            <a:r>
              <a:rPr lang="en-US" dirty="0" smtClean="0"/>
              <a:t>compare the sum and the number and respond accordingly</a:t>
            </a:r>
          </a:p>
          <a:p>
            <a:pPr>
              <a:buNone/>
            </a:pPr>
            <a:r>
              <a:rPr lang="en-US" dirty="0" smtClean="0"/>
              <a:t>Print a summary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2.13</a:t>
            </a:r>
          </a:p>
          <a:p>
            <a:r>
              <a:rPr lang="en-US" dirty="0" smtClean="0"/>
              <a:t>Examine a range of numbers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524000"/>
            <a:ext cx="8676531" cy="2413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Selection</a:t>
            </a: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Selection is how programs make choices, and it is the process of making choices that provides a lot of the power of computing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2.15</a:t>
            </a:r>
          </a:p>
          <a:p>
            <a:r>
              <a:rPr lang="en-US" dirty="0" smtClean="0"/>
              <a:t>Classify range of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6392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4057" b="-24057"/>
          <a:stretch>
            <a:fillRect/>
          </a:stretch>
        </p:blipFill>
        <p:spPr>
          <a:xfrm>
            <a:off x="0" y="-838200"/>
            <a:ext cx="9144000" cy="632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8991600" cy="2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1142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in Depth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Booleans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Boolean Expressions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George Boole</a:t>
            </a:r>
            <a:r>
              <a:rPr lang="fr-FR" dirty="0" smtClean="0"/>
              <a:t>'</a:t>
            </a:r>
            <a:r>
              <a:rPr lang="en-US" dirty="0" smtClean="0"/>
              <a:t>s (mid-1800</a:t>
            </a:r>
            <a:r>
              <a:rPr lang="fr-FR" dirty="0" smtClean="0"/>
              <a:t>'</a:t>
            </a:r>
            <a:r>
              <a:rPr lang="en-US" dirty="0" smtClean="0"/>
              <a:t>s) mathematics of logical expressions</a:t>
            </a:r>
          </a:p>
          <a:p>
            <a:r>
              <a:rPr lang="en-US" dirty="0" smtClean="0"/>
              <a:t>Boolean expressions (conditions)     </a:t>
            </a:r>
            <a:br>
              <a:rPr lang="en-US" dirty="0" smtClean="0"/>
            </a:br>
            <a:r>
              <a:rPr lang="en-US" dirty="0" smtClean="0"/>
              <a:t>have a value of True or False</a:t>
            </a:r>
          </a:p>
          <a:p>
            <a:r>
              <a:rPr lang="en-US" dirty="0" smtClean="0"/>
              <a:t>Conditions are the basis of choices in a computer, and, hence, are the basis of the appearance of intelligence in them.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True, and what is False</a:t>
            </a:r>
            <a:endParaRPr lang="en-US"/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true: any nonzero number or nonempty object.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1, 100, "hello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, [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a,b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dirty="0" smtClean="0"/>
              <a:t>false: a zero number or empty object.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0, "",[ ]</a:t>
            </a:r>
          </a:p>
          <a:p>
            <a:r>
              <a:rPr lang="en-US" dirty="0" smtClean="0"/>
              <a:t>Special values called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 smtClean="0"/>
              <a:t>, which are just subs for 1 and 0. However, they print nicely (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Also a special value,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None</a:t>
            </a:r>
            <a:r>
              <a:rPr lang="en-US" dirty="0" smtClean="0"/>
              <a:t>, less than everything and equal to nothing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Boolean expression</a:t>
            </a: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dirty="0" err="1" smtClean="0"/>
              <a:t>boolean</a:t>
            </a:r>
            <a:r>
              <a:rPr lang="en-US" dirty="0" smtClean="0"/>
              <a:t> expression has the form:</a:t>
            </a:r>
          </a:p>
          <a:p>
            <a:pPr lvl="1"/>
            <a:r>
              <a:rPr lang="en-US" dirty="0" smtClean="0"/>
              <a:t>expression </a:t>
            </a:r>
            <a:r>
              <a:rPr lang="en-US" dirty="0" err="1" smtClean="0"/>
              <a:t>booleanOperator</a:t>
            </a:r>
            <a:r>
              <a:rPr lang="en-US" dirty="0" smtClean="0"/>
              <a:t> expression</a:t>
            </a:r>
          </a:p>
          <a:p>
            <a:r>
              <a:rPr lang="en-US" dirty="0" smtClean="0"/>
              <a:t>The result of evaluating something like the above is also just true or false.</a:t>
            </a:r>
          </a:p>
          <a:p>
            <a:r>
              <a:rPr lang="en-US" dirty="0" smtClean="0"/>
              <a:t>However, remember what constitutes true or false in Python!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Relational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3 &gt; 2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True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Relational Operators have low preference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5 + 3 &lt; 3 – 2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8 &lt; 1 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False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1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&lt; 2</a:t>
            </a:r>
            <a:r>
              <a:rPr lang="en-US" dirty="0" smtClean="0"/>
              <a:t>	</a:t>
            </a:r>
            <a:r>
              <a:rPr lang="en-US" dirty="0" smtClean="0">
                <a:sym typeface="Wingdings"/>
              </a:rPr>
              <a:t> Error</a:t>
            </a:r>
            <a:endParaRPr lang="en-US" dirty="0" smtClean="0"/>
          </a:p>
          <a:p>
            <a:pPr lvl="2"/>
            <a:r>
              <a:rPr lang="en-US" dirty="0" smtClean="0"/>
              <a:t>can only compare like types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1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 &lt; 2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True</a:t>
            </a:r>
          </a:p>
          <a:p>
            <a:pPr lvl="2"/>
            <a:r>
              <a:rPr lang="en-US" dirty="0" smtClean="0">
                <a:sym typeface="Wingdings"/>
              </a:rPr>
              <a:t>like types, regular compare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does Equality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Two senses of equality</a:t>
            </a:r>
          </a:p>
          <a:p>
            <a:r>
              <a:rPr lang="en-US" dirty="0" smtClean="0"/>
              <a:t>two variables refer to different objects, each object representing the same value</a:t>
            </a:r>
          </a:p>
          <a:p>
            <a:r>
              <a:rPr lang="en-US" dirty="0" smtClean="0"/>
              <a:t>two variables refer to the same object.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id() </a:t>
            </a:r>
            <a:r>
              <a:rPr lang="en-US" dirty="0" smtClean="0"/>
              <a:t>function used for this.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1066800"/>
            <a:ext cx="6884377" cy="441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400"/>
            <a:ext cx="405245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052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43200" y="1828800"/>
            <a:ext cx="3836670" cy="3028950"/>
          </a:xfrm>
        </p:spPr>
      </p:pic>
    </p:spTree>
    <p:extLst>
      <p:ext uri="{BB962C8B-B14F-4D97-AF65-F5344CB8AC3E}">
        <p14:creationId xmlns:p14="http://schemas.microsoft.com/office/powerpoint/2010/main" xmlns="" val="2661556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 vs. same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== </a:t>
            </a:r>
            <a:r>
              <a:rPr lang="en-US" dirty="0" smtClean="0"/>
              <a:t>compares values of two variable</a:t>
            </a:r>
            <a:r>
              <a:rPr lang="fr-FR" dirty="0" smtClean="0"/>
              <a:t>'</a:t>
            </a:r>
            <a:r>
              <a:rPr lang="en-US" dirty="0" smtClean="0"/>
              <a:t>s objects, do they represent the same value</a:t>
            </a:r>
          </a:p>
          <a:p>
            <a:r>
              <a:rPr lang="en-US" dirty="0" smtClean="0">
                <a:solidFill>
                  <a:srgbClr val="660066"/>
                </a:solidFill>
              </a:rPr>
              <a:t>is </a:t>
            </a:r>
            <a:r>
              <a:rPr lang="en-US" dirty="0" smtClean="0"/>
              <a:t>operator determines if two variables are associated with the same value</a:t>
            </a:r>
          </a:p>
          <a:p>
            <a:pPr marL="0" indent="0">
              <a:buNone/>
            </a:pPr>
            <a:r>
              <a:rPr lang="en-US" dirty="0" smtClean="0"/>
              <a:t>From the figure:</a:t>
            </a: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a_float</a:t>
            </a:r>
            <a:r>
              <a:rPr lang="en-US" dirty="0" smtClean="0">
                <a:latin typeface="Courier New"/>
                <a:cs typeface="Courier New"/>
              </a:rPr>
              <a:t> == </a:t>
            </a:r>
            <a:r>
              <a:rPr lang="en-US" dirty="0" err="1" smtClean="0">
                <a:latin typeface="Courier New"/>
                <a:cs typeface="Courier New"/>
              </a:rPr>
              <a:t>b_float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True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a_float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 False</a:t>
            </a: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c_float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 True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0812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Chained comparisons</a:t>
            </a: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Python, chained comparisons work just like you would expect in a mathematical expression:</a:t>
            </a:r>
          </a:p>
          <a:p>
            <a:r>
              <a:rPr lang="en-US" dirty="0" smtClean="0"/>
              <a:t>Given </a:t>
            </a:r>
            <a:r>
              <a:rPr lang="en-US" dirty="0" err="1" smtClean="0"/>
              <a:t>myInt</a:t>
            </a:r>
            <a:r>
              <a:rPr lang="en-US" dirty="0" smtClean="0"/>
              <a:t> has the value 5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0 &lt;= </a:t>
            </a:r>
            <a:r>
              <a:rPr lang="en-US" dirty="0" err="1" smtClean="0">
                <a:latin typeface="Courier New"/>
                <a:cs typeface="Courier New"/>
              </a:rPr>
              <a:t>myInt</a:t>
            </a:r>
            <a:r>
              <a:rPr lang="en-US" dirty="0" smtClean="0">
                <a:latin typeface="Courier New"/>
                <a:cs typeface="Courier New"/>
              </a:rPr>
              <a:t> &lt;= 5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True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0 &lt; </a:t>
            </a:r>
            <a:r>
              <a:rPr lang="en-US" dirty="0" err="1" smtClean="0">
                <a:latin typeface="Courier New"/>
                <a:cs typeface="Courier New"/>
              </a:rPr>
              <a:t>myInt</a:t>
            </a:r>
            <a:r>
              <a:rPr lang="en-US" dirty="0" smtClean="0">
                <a:latin typeface="Courier New"/>
                <a:cs typeface="Courier New"/>
              </a:rPr>
              <a:t> &lt;= 5 &gt; 1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False</a:t>
            </a:r>
            <a:endParaRPr lang="en-US" dirty="0" smtClean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Pitfall</a:t>
            </a: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floating point arithmetic is approximate!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638800" cy="3506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using "close enough"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Establish a level of "close enough" for 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0" y="3048000"/>
            <a:ext cx="3112994" cy="109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83581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3039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Compound Expressions</a:t>
            </a: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Python allows bracketing of a value between two Booleans, as in math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0 &lt;=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&lt;= 10 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True</a:t>
            </a:r>
          </a:p>
          <a:p>
            <a:r>
              <a:rPr lang="en-US" dirty="0" err="1" smtClean="0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&gt;= 0 </a:t>
            </a:r>
            <a:r>
              <a:rPr lang="en-US" dirty="0" smtClean="0">
                <a:sym typeface="Wingdings"/>
              </a:rPr>
              <a:t>and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&lt;= 10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and</a:t>
            </a:r>
            <a:r>
              <a:rPr lang="en-US" dirty="0" smtClean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or</a:t>
            </a:r>
            <a:r>
              <a:rPr lang="en-US" dirty="0" smtClean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not</a:t>
            </a:r>
            <a:r>
              <a:rPr lang="en-US" dirty="0" smtClean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 </a:t>
            </a:r>
            <a:r>
              <a:rPr lang="en-US" dirty="0" smtClean="0">
                <a:latin typeface="+mj-lt"/>
                <a:cs typeface="Courier New"/>
                <a:sym typeface="Wingdings"/>
              </a:rPr>
              <a:t>are the three Boolean operators in Python</a:t>
            </a:r>
            <a:endParaRPr lang="en-US" dirty="0" smtClean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693738" y="1982788"/>
          <a:ext cx="7854950" cy="3956050"/>
        </p:xfrm>
        <a:graphic>
          <a:graphicData uri="http://schemas.openxmlformats.org/presentationml/2006/ole">
            <p:oleObj spid="_x0000_s1059" name="Document" r:id="rId4" imgW="6518520" imgH="3273120" progId="Word.Document.8">
              <p:embed/>
            </p:oleObj>
          </a:graphicData>
        </a:graphic>
      </p:graphicFrame>
      <p:sp>
        <p:nvSpPr>
          <p:cNvPr id="36869" name="Line 6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Line 9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692150" y="1981200"/>
          <a:ext cx="7759700" cy="3935413"/>
        </p:xfrm>
        <a:graphic>
          <a:graphicData uri="http://schemas.openxmlformats.org/presentationml/2006/ole">
            <p:oleObj spid="_x0000_s2083" name="Document" r:id="rId4" imgW="6536880" imgH="3300480" progId="Word.Document.8">
              <p:embed/>
            </p:oleObj>
          </a:graphicData>
        </a:graphic>
      </p:graphicFrame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11600"/>
        </p:xfrm>
        <a:graphic>
          <a:graphicData uri="http://schemas.openxmlformats.org/presentationml/2006/ole">
            <p:oleObj spid="_x0000_s3107" name="Document" r:id="rId4" imgW="7387200" imgH="3748320" progId="Word.Document.8">
              <p:embed/>
            </p:oleObj>
          </a:graphicData>
        </a:graphic>
      </p:graphicFrame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33825"/>
        </p:xfrm>
        <a:graphic>
          <a:graphicData uri="http://schemas.openxmlformats.org/presentationml/2006/ole">
            <p:oleObj spid="_x0000_s4131" name="Document" r:id="rId4" imgW="7387200" imgH="3775680" progId="Word.Document.8">
              <p:embed/>
            </p:oleObj>
          </a:graphicData>
        </a:graphic>
      </p:graphicFrame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Truth Tables</a:t>
            </a:r>
          </a:p>
        </p:txBody>
      </p:sp>
      <p:graphicFrame>
        <p:nvGraphicFramePr>
          <p:cNvPr id="4505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143000" y="2135188"/>
          <a:ext cx="6858000" cy="3454400"/>
        </p:xfrm>
        <a:graphic>
          <a:graphicData uri="http://schemas.openxmlformats.org/presentationml/2006/ole">
            <p:oleObj spid="_x0000_s5155" name="Document" r:id="rId4" imgW="6847920" imgH="3446640" progId="Word.Document.8">
              <p:embed/>
            </p:oleObj>
          </a:graphicData>
        </a:graphic>
      </p:graphicFrame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>
            <a:off x="22860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Line 8"/>
          <p:cNvSpPr>
            <a:spLocks noChangeShapeType="1"/>
          </p:cNvSpPr>
          <p:nvPr/>
        </p:nvSpPr>
        <p:spPr bwMode="auto">
          <a:xfrm>
            <a:off x="4876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Line 9"/>
          <p:cNvSpPr>
            <a:spLocks noChangeShapeType="1"/>
          </p:cNvSpPr>
          <p:nvPr/>
        </p:nvSpPr>
        <p:spPr bwMode="auto">
          <a:xfrm>
            <a:off x="63246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533400"/>
            <a:ext cx="4521200" cy="5339693"/>
          </a:xfrm>
        </p:spPr>
      </p:pic>
    </p:spTree>
    <p:extLst>
      <p:ext uri="{BB962C8B-B14F-4D97-AF65-F5344CB8AC3E}">
        <p14:creationId xmlns:p14="http://schemas.microsoft.com/office/powerpoint/2010/main" xmlns="" val="2927519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Compound Evaluation</a:t>
            </a:r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/>
              <a:t>Logically </a:t>
            </a:r>
            <a:r>
              <a:rPr lang="en-US" dirty="0" smtClean="0">
                <a:latin typeface="Courier New"/>
                <a:cs typeface="Courier New"/>
              </a:rPr>
              <a:t>0 &lt;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&lt; 3 </a:t>
            </a:r>
            <a:r>
              <a:rPr lang="en-US" dirty="0" smtClean="0"/>
              <a:t>is actually</a:t>
            </a:r>
            <a:br>
              <a:rPr lang="en-US" dirty="0" smtClean="0"/>
            </a:br>
            <a:r>
              <a:rPr lang="en-US" dirty="0" smtClean="0">
                <a:latin typeface="Courier New"/>
                <a:cs typeface="Courier New"/>
              </a:rPr>
              <a:t>(0 &lt;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) and 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&lt; 3)</a:t>
            </a:r>
          </a:p>
          <a:p>
            <a:r>
              <a:rPr lang="en-US" dirty="0" smtClean="0"/>
              <a:t>Evaluate using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/>
              <a:t> with a value of 5:   </a:t>
            </a:r>
            <a:br>
              <a:rPr lang="en-US" dirty="0" smtClean="0"/>
            </a:br>
            <a:r>
              <a:rPr lang="en-US" dirty="0" smtClean="0">
                <a:latin typeface="Courier New"/>
                <a:cs typeface="Courier New"/>
              </a:rPr>
              <a:t>(0&lt;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) and 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&lt; 3)</a:t>
            </a:r>
          </a:p>
          <a:p>
            <a:r>
              <a:rPr lang="en-US" dirty="0" smtClean="0"/>
              <a:t>Parenthesis first: </a:t>
            </a:r>
            <a:r>
              <a:rPr lang="en-US" dirty="0" smtClean="0">
                <a:latin typeface="Courier New"/>
                <a:cs typeface="Courier New"/>
              </a:rPr>
              <a:t>(True) and (False)</a:t>
            </a:r>
          </a:p>
          <a:p>
            <a:r>
              <a:rPr lang="en-US" dirty="0" smtClean="0"/>
              <a:t>Final value: </a:t>
            </a:r>
            <a:r>
              <a:rPr lang="en-US" dirty="0" smtClean="0">
                <a:latin typeface="Courier New"/>
                <a:cs typeface="Courier New"/>
              </a:rPr>
              <a:t>False </a:t>
            </a:r>
          </a:p>
          <a:p>
            <a:endParaRPr lang="en-US" dirty="0" smtClean="0"/>
          </a:p>
          <a:p>
            <a:r>
              <a:rPr lang="en-US" dirty="0" smtClean="0"/>
              <a:t>(Note: parenthesis are not necessary in this case.)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Precedence &amp; Associativity</a:t>
            </a: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Relational operators have precedence and associativity just like numerical operators.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179457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" y="5410200"/>
            <a:ext cx="88392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oolean operators vs. </a:t>
            </a:r>
            <a:r>
              <a:rPr lang="en-US" dirty="0" err="1" smtClean="0"/>
              <a:t>relationals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operations always return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</a:p>
          <a:p>
            <a:r>
              <a:rPr lang="en-US" dirty="0" smtClean="0"/>
              <a:t>Boolean operators (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and, or</a:t>
            </a:r>
            <a:r>
              <a:rPr lang="en-US" dirty="0" smtClean="0"/>
              <a:t>) are different in that:</a:t>
            </a:r>
          </a:p>
          <a:p>
            <a:pPr lvl="1"/>
            <a:r>
              <a:rPr lang="en-US" dirty="0" smtClean="0"/>
              <a:t>They can return values (that represent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They have </a:t>
            </a:r>
            <a:r>
              <a:rPr lang="en-US" b="1" i="1" dirty="0" smtClean="0"/>
              <a:t>short circuiting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Remember!</a:t>
            </a: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0, </a:t>
            </a:r>
            <a:r>
              <a:rPr lang="fr-FR" dirty="0" smtClean="0">
                <a:latin typeface="Courier New"/>
                <a:cs typeface="Courier New"/>
              </a:rPr>
              <a:t>''</a:t>
            </a:r>
            <a:r>
              <a:rPr lang="en-US" dirty="0" smtClean="0">
                <a:latin typeface="Courier New"/>
                <a:cs typeface="Courier New"/>
              </a:rPr>
              <a:t>,[ ]</a:t>
            </a:r>
            <a:r>
              <a:rPr lang="en-US" dirty="0" smtClean="0"/>
              <a:t> or other “empty” objects are equivalent to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</a:p>
          <a:p>
            <a:r>
              <a:rPr lang="en-US" dirty="0" smtClean="0"/>
              <a:t>anything else is equivalent to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Ego Search on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7800" cy="4525963"/>
          </a:xfrm>
        </p:spPr>
        <p:txBody>
          <a:bodyPr/>
          <a:lstStyle/>
          <a:p>
            <a:r>
              <a:rPr lang="en-US" dirty="0" smtClean="0"/>
              <a:t>Google search uses Booleans</a:t>
            </a:r>
          </a:p>
          <a:p>
            <a:r>
              <a:rPr lang="en-US" dirty="0" smtClean="0"/>
              <a:t>by default, all terms are and</a:t>
            </a:r>
            <a:r>
              <a:rPr lang="fr-FR" dirty="0" smtClean="0"/>
              <a:t>'</a:t>
            </a:r>
            <a:r>
              <a:rPr lang="en-US" dirty="0" err="1" smtClean="0"/>
              <a:t>ed</a:t>
            </a:r>
            <a:r>
              <a:rPr lang="en-US" dirty="0" smtClean="0"/>
              <a:t> together</a:t>
            </a:r>
          </a:p>
          <a:p>
            <a:r>
              <a:rPr lang="en-US" dirty="0" smtClean="0"/>
              <a:t>you can specify or (using OR)</a:t>
            </a:r>
          </a:p>
          <a:p>
            <a:r>
              <a:rPr lang="en-US" dirty="0" smtClean="0"/>
              <a:t>you can specify not (using -)</a:t>
            </a:r>
          </a:p>
          <a:p>
            <a:r>
              <a:rPr lang="en-US" dirty="0" smtClean="0"/>
              <a:t>Example is:</a:t>
            </a:r>
          </a:p>
          <a:p>
            <a:pPr marL="0" indent="0">
              <a:buNone/>
            </a:pP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Punch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 and (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Bill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 or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William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) and not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gates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5942" y="457200"/>
            <a:ext cx="8582890" cy="5867400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More on Assignments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Remember Assignments?</a:t>
            </a: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Format: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lhs =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rhs</a:t>
            </a:r>
            <a:endParaRPr lang="en-US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Behavior:</a:t>
            </a:r>
          </a:p>
          <a:p>
            <a:pPr lvl="1"/>
            <a:r>
              <a:rPr lang="en-US" dirty="0" smtClean="0"/>
              <a:t>expression in the </a:t>
            </a:r>
            <a:r>
              <a:rPr lang="en-US" dirty="0" err="1" smtClean="0"/>
              <a:t>rhs</a:t>
            </a:r>
            <a:r>
              <a:rPr lang="en-US" dirty="0" smtClean="0"/>
              <a:t> is evaluated producing a value</a:t>
            </a:r>
          </a:p>
          <a:p>
            <a:pPr lvl="1"/>
            <a:r>
              <a:rPr lang="en-US" dirty="0" smtClean="0"/>
              <a:t>the value produced is placed in the location indicated on the lhs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 bldLvl="2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do multiple assignments</a:t>
            </a:r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2, 3   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  <a:cs typeface="Courier New"/>
              </a:rPr>
              <a:t>first on right assigned to first on left, second on right assigned to second on left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)  # </a:t>
            </a:r>
            <a:r>
              <a:rPr lang="en-US" dirty="0" smtClean="0">
                <a:cs typeface="Courier New"/>
              </a:rPr>
              <a:t>prints 2 3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a_int,b_int</a:t>
            </a:r>
            <a:r>
              <a:rPr lang="en-US" dirty="0" smtClean="0">
                <a:latin typeface="Courier New"/>
                <a:cs typeface="Courier New"/>
              </a:rPr>
              <a:t> = 1,2,3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 </a:t>
            </a:r>
            <a:r>
              <a:rPr lang="en-US" dirty="0" smtClean="0">
                <a:cs typeface="Courier New"/>
                <a:sym typeface="Wingdings"/>
              </a:rPr>
              <a:t>Error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  <a:cs typeface="Courier New"/>
              </a:rPr>
              <a:t>counts on lhs and </a:t>
            </a:r>
            <a:r>
              <a:rPr lang="en-US" dirty="0" err="1" smtClean="0">
                <a:latin typeface="+mj-lt"/>
                <a:cs typeface="Courier New"/>
              </a:rPr>
              <a:t>rhs</a:t>
            </a:r>
            <a:r>
              <a:rPr lang="en-US" dirty="0" smtClean="0">
                <a:latin typeface="+mj-lt"/>
                <a:cs typeface="Courier New"/>
              </a:rPr>
              <a:t> must match</a:t>
            </a:r>
            <a:endParaRPr lang="en-US" dirty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swap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values: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= 2,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3</a:t>
            </a:r>
          </a:p>
          <a:p>
            <a:r>
              <a:rPr lang="en-US" dirty="0" smtClean="0"/>
              <a:t>Behavior: swap values of </a:t>
            </a:r>
            <a:r>
              <a:rPr lang="en-US" dirty="0" smtClean="0">
                <a:latin typeface="Courier New"/>
                <a:cs typeface="Courier New"/>
              </a:rPr>
              <a:t>X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Y</a:t>
            </a:r>
          </a:p>
          <a:p>
            <a:pPr lvl="1"/>
            <a:r>
              <a:rPr lang="en-US" dirty="0" smtClean="0"/>
              <a:t>Note: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/>
              <a:t>doesn</a:t>
            </a:r>
            <a:r>
              <a:rPr lang="fr-FR" dirty="0" smtClean="0"/>
              <a:t>'</a:t>
            </a:r>
            <a:r>
              <a:rPr lang="en-US" dirty="0" smtClean="0"/>
              <a:t>t work (why?)</a:t>
            </a:r>
          </a:p>
          <a:p>
            <a:pPr lvl="1"/>
            <a:r>
              <a:rPr lang="en-US" dirty="0" smtClean="0"/>
              <a:t>introduce extra variable </a:t>
            </a:r>
            <a:r>
              <a:rPr lang="en-US" dirty="0" smtClean="0">
                <a:latin typeface="Courier New"/>
                <a:cs typeface="Courier New"/>
              </a:rPr>
              <a:t>temp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temp =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/>
              <a:t># save </a:t>
            </a:r>
            <a:r>
              <a:rPr lang="en-US" dirty="0" err="1" smtClean="0"/>
              <a:t>a_int</a:t>
            </a:r>
            <a:r>
              <a:rPr lang="en-US" dirty="0" smtClean="0"/>
              <a:t> value in temp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smtClean="0"/>
              <a:t># assign </a:t>
            </a:r>
            <a:r>
              <a:rPr lang="en-US" dirty="0" err="1" smtClean="0"/>
              <a:t>a_int</a:t>
            </a:r>
            <a:r>
              <a:rPr lang="en-US" dirty="0" smtClean="0"/>
              <a:t> value to </a:t>
            </a:r>
            <a:r>
              <a:rPr lang="en-US" dirty="0" err="1" smtClean="0"/>
              <a:t>b_int</a:t>
            </a:r>
            <a:endParaRPr lang="en-US" dirty="0" smtClean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temp   </a:t>
            </a:r>
            <a:r>
              <a:rPr lang="en-US" dirty="0" smtClean="0"/>
              <a:t># assign temp value to </a:t>
            </a:r>
            <a:r>
              <a:rPr lang="en-US" dirty="0" err="1" smtClean="0"/>
              <a:t>b_int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 bldLvl="2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270" r="-270"/>
          <a:stretch/>
        </p:blipFill>
        <p:spPr>
          <a:xfrm>
            <a:off x="0" y="76199"/>
            <a:ext cx="6465455" cy="4541983"/>
          </a:xfrm>
        </p:spPr>
      </p:pic>
      <p:sp>
        <p:nvSpPr>
          <p:cNvPr id="4" name="TextBox 3"/>
          <p:cNvSpPr txBox="1"/>
          <p:nvPr/>
        </p:nvSpPr>
        <p:spPr bwMode="auto">
          <a:xfrm>
            <a:off x="609600" y="4800600"/>
            <a:ext cx="50008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n-lt"/>
              </a:rPr>
              <a:t>Note that </a:t>
            </a:r>
            <a:r>
              <a:rPr lang="en-US" sz="3600" dirty="0" smtClean="0">
                <a:solidFill>
                  <a:srgbClr val="660066"/>
                </a:solidFill>
                <a:latin typeface="+mn-lt"/>
              </a:rPr>
              <a:t>== </a:t>
            </a:r>
            <a:r>
              <a:rPr lang="en-US" sz="3600" dirty="0" smtClean="0">
                <a:latin typeface="+mn-lt"/>
              </a:rPr>
              <a:t>is equality,</a:t>
            </a:r>
          </a:p>
          <a:p>
            <a:r>
              <a:rPr lang="en-US" sz="3600" dirty="0" smtClean="0">
                <a:solidFill>
                  <a:srgbClr val="660066"/>
                </a:solidFill>
                <a:latin typeface="+mn-lt"/>
              </a:rPr>
              <a:t>=</a:t>
            </a:r>
            <a:r>
              <a:rPr lang="en-US" sz="3600" dirty="0" smtClean="0">
                <a:latin typeface="+mn-lt"/>
              </a:rPr>
              <a:t> is assignment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8459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Swap using multiple assignment</a:t>
            </a: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2, 3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# prints 2  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# prints 3  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remember, evaluate all the values on the </a:t>
            </a:r>
            <a:r>
              <a:rPr lang="en-US" dirty="0" err="1" smtClean="0"/>
              <a:t>rhs</a:t>
            </a:r>
            <a:r>
              <a:rPr lang="en-US" dirty="0" smtClean="0"/>
              <a:t> first, then assign to variables on the lhs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for assignment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Unlike other operations which chain left to right, assignment chains right to left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# prints 5  5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2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Control: Selection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Compound Statements</a:t>
            </a: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Compound statements involve a set of statements being used as a group</a:t>
            </a:r>
          </a:p>
          <a:p>
            <a:r>
              <a:rPr lang="en-US" dirty="0" smtClean="0"/>
              <a:t>Most compound statements have:</a:t>
            </a:r>
          </a:p>
          <a:p>
            <a:pPr lvl="1"/>
            <a:r>
              <a:rPr lang="en-US" dirty="0" smtClean="0"/>
              <a:t>a header, ending with 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dirty="0" smtClean="0"/>
              <a:t> (colon)</a:t>
            </a:r>
          </a:p>
          <a:p>
            <a:pPr lvl="1"/>
            <a:r>
              <a:rPr lang="en-US" dirty="0" smtClean="0"/>
              <a:t>a suite of statements to be executed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if, for, while </a:t>
            </a:r>
            <a:r>
              <a:rPr lang="en-US" dirty="0" smtClean="0"/>
              <a:t>are examples of compound statements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format, suites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227" y="1600200"/>
            <a:ext cx="7042933" cy="4131405"/>
          </a:xfrm>
        </p:spPr>
      </p:pic>
    </p:spTree>
    <p:extLst>
      <p:ext uri="{BB962C8B-B14F-4D97-AF65-F5344CB8AC3E}">
        <p14:creationId xmlns:p14="http://schemas.microsoft.com/office/powerpoint/2010/main" xmlns="" val="4212785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Have seen 2 forms of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Python Selection, Round 3</a:t>
            </a:r>
            <a:endParaRPr lang="en-US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expression1: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	suite1              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expression2: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	suite2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(as many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fr-FR" dirty="0" smtClean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 as you want)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	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suite_last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if, </a:t>
            </a:r>
            <a:r>
              <a:rPr lang="en-US" dirty="0" err="1" smtClean="0"/>
              <a:t>elif</a:t>
            </a:r>
            <a:r>
              <a:rPr lang="en-US" dirty="0" smtClean="0"/>
              <a:t>, else, the process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</a:t>
            </a:r>
            <a:r>
              <a:rPr lang="en-US" dirty="0"/>
              <a:t>B</a:t>
            </a:r>
            <a:r>
              <a:rPr lang="en-US" dirty="0" smtClean="0"/>
              <a:t>oolean expressions until: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B</a:t>
            </a:r>
            <a:r>
              <a:rPr lang="en-US" dirty="0" smtClean="0"/>
              <a:t>oolean expression returns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en-US" dirty="0" smtClean="0"/>
              <a:t>none of the </a:t>
            </a:r>
            <a:r>
              <a:rPr lang="en-US" dirty="0"/>
              <a:t>B</a:t>
            </a:r>
            <a:r>
              <a:rPr lang="en-US" dirty="0" smtClean="0"/>
              <a:t>oolean expressions return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r>
              <a:rPr lang="en-US" dirty="0" smtClean="0"/>
              <a:t>if a </a:t>
            </a:r>
            <a:r>
              <a:rPr lang="en-US" dirty="0" err="1" smtClean="0"/>
              <a:t>boolean</a:t>
            </a:r>
            <a:r>
              <a:rPr lang="en-US" dirty="0" smtClean="0"/>
              <a:t> returns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, run the corresponding suite. Skip the rest of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</a:p>
          <a:p>
            <a:r>
              <a:rPr lang="en-US" dirty="0" smtClean="0"/>
              <a:t>if no </a:t>
            </a:r>
            <a:r>
              <a:rPr lang="en-US" dirty="0" err="1" smtClean="0"/>
              <a:t>boolean</a:t>
            </a:r>
            <a:r>
              <a:rPr lang="en-US" dirty="0" smtClean="0"/>
              <a:t> returns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, run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else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suite, the default suite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2.16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elif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9975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3091" y="5486400"/>
            <a:ext cx="9007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What happens if </a:t>
            </a:r>
            <a:r>
              <a:rPr lang="en-US" sz="36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 are replaced by </a:t>
            </a:r>
            <a:r>
              <a:rPr lang="en-US" sz="3600" dirty="0" smtClean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?</a:t>
            </a:r>
            <a:endParaRPr lang="en-US" sz="3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7200" y="914400"/>
            <a:ext cx="8502650" cy="3924300"/>
          </a:xfrm>
        </p:spPr>
      </p:pic>
    </p:spTree>
    <p:extLst>
      <p:ext uri="{BB962C8B-B14F-4D97-AF65-F5344CB8AC3E}">
        <p14:creationId xmlns:p14="http://schemas.microsoft.com/office/powerpoint/2010/main" xmlns="" val="284804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if statement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 :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suite</a:t>
            </a:r>
          </a:p>
          <a:p>
            <a:endParaRPr lang="en-US" dirty="0" smtClean="0"/>
          </a:p>
          <a:p>
            <a:r>
              <a:rPr lang="en-US" dirty="0" smtClean="0"/>
              <a:t> evaluate the </a:t>
            </a:r>
            <a:r>
              <a:rPr lang="en-US" dirty="0" err="1" smtClean="0"/>
              <a:t>boolean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 if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/>
              <a:t>, execute all statements in the suite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2.19</a:t>
            </a:r>
          </a:p>
          <a:p>
            <a:r>
              <a:rPr lang="en-US" dirty="0" smtClean="0"/>
              <a:t>Updated Perfect Number classification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371600"/>
            <a:ext cx="8621623" cy="3556000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Control: Repetition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while loop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Working with the </a:t>
            </a:r>
            <a:r>
              <a:rPr lang="en-US" b="1" i="1" dirty="0" smtClean="0"/>
              <a:t>loop control variable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Initialize the variable, typically outside of the loop and before the loop begins.</a:t>
            </a:r>
          </a:p>
          <a:p>
            <a:r>
              <a:rPr lang="en-US" dirty="0" smtClean="0"/>
              <a:t>The condition statement of the while loop involves a Boolean using the variable.</a:t>
            </a:r>
          </a:p>
          <a:p>
            <a:r>
              <a:rPr lang="en-US" dirty="0" smtClean="0"/>
              <a:t>Modify the value of the control variable during the course of the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2568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Loop never starts:</a:t>
            </a:r>
          </a:p>
          <a:p>
            <a:r>
              <a:rPr lang="en-US" dirty="0" smtClean="0"/>
              <a:t>the control variable is not initialized as you thought (or perhaps you don</a:t>
            </a:r>
            <a:r>
              <a:rPr lang="fr-FR" dirty="0" smtClean="0"/>
              <a:t>'</a:t>
            </a:r>
            <a:r>
              <a:rPr lang="en-US" dirty="0" smtClean="0"/>
              <a:t>t always want it to start)</a:t>
            </a:r>
          </a:p>
          <a:p>
            <a:pPr marL="0" indent="0">
              <a:buNone/>
            </a:pPr>
            <a:r>
              <a:rPr lang="en-US" dirty="0" smtClean="0"/>
              <a:t>Loop never ends:</a:t>
            </a:r>
          </a:p>
          <a:p>
            <a:r>
              <a:rPr lang="en-US" dirty="0" smtClean="0"/>
              <a:t>the control variable is not modified during the loop (or not modified in a way to make the Boolean come out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0619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loop, round two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while loop, oddly, can have an associated </a:t>
            </a:r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suite</a:t>
            </a: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suite is 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executed when the loop finishes under normal conditions</a:t>
            </a:r>
          </a:p>
          <a:p>
            <a:pPr lvl="1" eaLnBrk="1" hangingPunct="1"/>
            <a:r>
              <a:rPr lang="en-US" dirty="0"/>
              <a:t>basically the last thing the loop does as it exits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with else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booleanExpression</a:t>
            </a: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rest of the program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200" y="304800"/>
            <a:ext cx="6769100" cy="5868490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Break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break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 in a loop, if executed, exits the loop</a:t>
            </a:r>
          </a:p>
          <a:p>
            <a:r>
              <a:rPr lang="en-US" dirty="0" smtClean="0"/>
              <a:t>It exists immediately, skipping whatever remains of the loop as well as the else statement (if it exists) of the loop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2.20</a:t>
            </a:r>
          </a:p>
          <a:p>
            <a:r>
              <a:rPr lang="en-US" dirty="0" smtClean="0"/>
              <a:t>Loop, Hi Lo Game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Warning about indentation</a:t>
            </a: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of the suite must all be indented the same number of spaces/tabs</a:t>
            </a:r>
          </a:p>
          <a:p>
            <a:r>
              <a:rPr lang="en-US" dirty="0" smtClean="0"/>
              <a:t>Python only recognizes suites when they are indented the same distance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i="1" dirty="0" smtClean="0"/>
              <a:t>standard is 4 spaces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 must be careful to get the indentation right to get suites right.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55104"/>
            <a:ext cx="8432800" cy="5866296"/>
          </a:xfr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continue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statement, if executed in a loop, means to immediately jump back to the top of the loop and re-evaluate the conditional</a:t>
            </a:r>
          </a:p>
          <a:p>
            <a:r>
              <a:rPr lang="en-US" dirty="0" smtClean="0"/>
              <a:t>Any remaining parts of the loop are skipped for the one iteration when the continue was </a:t>
            </a:r>
            <a:r>
              <a:rPr lang="en-US" dirty="0" err="1" smtClean="0"/>
              <a:t>exectued</a:t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2.21</a:t>
            </a:r>
          </a:p>
          <a:p>
            <a:r>
              <a:rPr lang="en-US" dirty="0" smtClean="0"/>
              <a:t>Part of the guessing numbers program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533400"/>
            <a:ext cx="8865829" cy="5105400"/>
          </a:xfr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change in control: Break and Continue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hile loops are easiest read when the conditions of exit are clear</a:t>
            </a:r>
          </a:p>
          <a:p>
            <a:r>
              <a:rPr lang="en-US" dirty="0" smtClean="0"/>
              <a:t>Excessive use of continue and break within a loop suite make it more difficult to decide when the loop will exit and what parts of the suite will be executed each loop.</a:t>
            </a:r>
          </a:p>
          <a:p>
            <a:r>
              <a:rPr lang="en-US" dirty="0" smtClean="0"/>
              <a:t>Use them judiciously.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sz="3600" dirty="0" smtClean="0">
                <a:ea typeface="ＭＳ Ｐゴシック" pitchFamily="-109" charset="-128"/>
                <a:cs typeface="ＭＳ Ｐゴシック" pitchFamily="-109" charset="-128"/>
              </a:rPr>
              <a:t> overview</a:t>
            </a:r>
            <a:endParaRPr lang="en-US" sz="3200" dirty="0">
              <a:solidFill>
                <a:schemeClr val="hlink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while test1: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statement_list_1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test2:  break         # Exit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; skip else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test3:  continue     # Go to top of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# more statements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  	statement_list_2      # If we </a:t>
            </a:r>
            <a:r>
              <a:rPr lang="en-US" sz="2400" dirty="0" err="1" smtClean="0">
                <a:ea typeface="ＭＳ Ｐゴシック" pitchFamily="-109" charset="-128"/>
                <a:cs typeface="ＭＳ Ｐゴシック" pitchFamily="-109" charset="-128"/>
              </a:rPr>
              <a:t>didn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t 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hit a 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endParaRPr lang="en-US" sz="2400" dirty="0">
              <a:solidFill>
                <a:schemeClr val="accent2"/>
              </a:solidFill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# 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or 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continue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lines can appear anywhere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Range and for loop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 smtClean="0"/>
              <a:t>The range function represents a sequence of integers</a:t>
            </a:r>
          </a:p>
          <a:p>
            <a:r>
              <a:rPr lang="en-US" dirty="0" smtClean="0"/>
              <a:t>the range function takes 3 arguments:</a:t>
            </a:r>
          </a:p>
          <a:p>
            <a:pPr lvl="1"/>
            <a:r>
              <a:rPr lang="en-US" dirty="0" smtClean="0"/>
              <a:t>the beginning of the range. Assumed to be 0 if not provided</a:t>
            </a:r>
          </a:p>
          <a:p>
            <a:pPr lvl="1"/>
            <a:r>
              <a:rPr lang="en-US" dirty="0" smtClean="0"/>
              <a:t>the end of the range, but not inclusive (up to but not including the number). Required</a:t>
            </a:r>
          </a:p>
          <a:p>
            <a:pPr lvl="1"/>
            <a:r>
              <a:rPr lang="en-US" dirty="0" smtClean="0"/>
              <a:t>the step of the range. Assumed to be 1 if not provided</a:t>
            </a:r>
          </a:p>
          <a:p>
            <a:r>
              <a:rPr lang="en-US" dirty="0" smtClean="0"/>
              <a:t>if only one </a:t>
            </a:r>
            <a:r>
              <a:rPr lang="en-US" dirty="0" err="1" smtClean="0"/>
              <a:t>arg</a:t>
            </a:r>
            <a:r>
              <a:rPr lang="en-US" dirty="0" smtClean="0"/>
              <a:t> provided, assumed to be the end value</a:t>
            </a:r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through the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for num in range(1,5):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print(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num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dirty="0" smtClean="0"/>
              <a:t>range represents the sequence 1, 2, 3, 4</a:t>
            </a:r>
          </a:p>
          <a:p>
            <a:r>
              <a:rPr lang="en-US" dirty="0" smtClean="0"/>
              <a:t>for loop assigns </a:t>
            </a:r>
            <a:r>
              <a:rPr lang="en-US" dirty="0" err="1" smtClean="0">
                <a:latin typeface="Courier New"/>
                <a:cs typeface="Courier New"/>
              </a:rPr>
              <a:t>num</a:t>
            </a:r>
            <a:r>
              <a:rPr lang="en-US" dirty="0" smtClean="0"/>
              <a:t> to each of the values in the sequence, one at a time, in sequence</a:t>
            </a:r>
          </a:p>
          <a:p>
            <a:r>
              <a:rPr lang="en-US" dirty="0" smtClean="0"/>
              <a:t>prints each number (one number per line)</a:t>
            </a:r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generates on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Range generates its values on demand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62200"/>
            <a:ext cx="4038600" cy="39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2680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671</TotalTime>
  <Words>2209</Words>
  <Application>Microsoft Office PowerPoint</Application>
  <PresentationFormat>On-screen Show (4:3)</PresentationFormat>
  <Paragraphs>366</Paragraphs>
  <Slides>106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8" baseType="lpstr">
      <vt:lpstr>template</vt:lpstr>
      <vt:lpstr>Document</vt:lpstr>
      <vt:lpstr>Slide 1</vt:lpstr>
      <vt:lpstr>Control, Quick Overview</vt:lpstr>
      <vt:lpstr>Selection</vt:lpstr>
      <vt:lpstr>Selection</vt:lpstr>
      <vt:lpstr>Slide 5</vt:lpstr>
      <vt:lpstr>Slide 6</vt:lpstr>
      <vt:lpstr>Slide 7</vt:lpstr>
      <vt:lpstr>Python if statement</vt:lpstr>
      <vt:lpstr>Warning about indentation</vt:lpstr>
      <vt:lpstr>Python Selection, Round 2</vt:lpstr>
      <vt:lpstr>Slide 11</vt:lpstr>
      <vt:lpstr>Safe Lead in Basketball</vt:lpstr>
      <vt:lpstr>The algorithm</vt:lpstr>
      <vt:lpstr>Slide 14</vt:lpstr>
      <vt:lpstr>first cut</vt:lpstr>
      <vt:lpstr>Slide 16</vt:lpstr>
      <vt:lpstr>second cut</vt:lpstr>
      <vt:lpstr>Slide 18</vt:lpstr>
      <vt:lpstr>Slide 19</vt:lpstr>
      <vt:lpstr>Repetition, quick overview</vt:lpstr>
      <vt:lpstr>Repeating statements</vt:lpstr>
      <vt:lpstr>While and For statements</vt:lpstr>
      <vt:lpstr>while loop</vt:lpstr>
      <vt:lpstr>Slide 24</vt:lpstr>
      <vt:lpstr>repeat while the boolean is true</vt:lpstr>
      <vt:lpstr>Slide 26</vt:lpstr>
      <vt:lpstr>Slide 27</vt:lpstr>
      <vt:lpstr>General approach to a while</vt:lpstr>
      <vt:lpstr>for and iteration</vt:lpstr>
      <vt:lpstr>Slide 30</vt:lpstr>
      <vt:lpstr>Perfect Number Example</vt:lpstr>
      <vt:lpstr>a perfect number</vt:lpstr>
      <vt:lpstr>abundant, deficient</vt:lpstr>
      <vt:lpstr>design</vt:lpstr>
      <vt:lpstr>Slide 35</vt:lpstr>
      <vt:lpstr>Slide 36</vt:lpstr>
      <vt:lpstr>Improving the Perfect  Number Program</vt:lpstr>
      <vt:lpstr>Slide 38</vt:lpstr>
      <vt:lpstr>Slide 39</vt:lpstr>
      <vt:lpstr>Slide 40</vt:lpstr>
      <vt:lpstr>Slide 41</vt:lpstr>
      <vt:lpstr>Control in Depth</vt:lpstr>
      <vt:lpstr>Booleans</vt:lpstr>
      <vt:lpstr>Boolean Expressions</vt:lpstr>
      <vt:lpstr>What is True, and what is False</vt:lpstr>
      <vt:lpstr>Boolean expression</vt:lpstr>
      <vt:lpstr>Relational Operators</vt:lpstr>
      <vt:lpstr>What does Equality mean?</vt:lpstr>
      <vt:lpstr>Slide 49</vt:lpstr>
      <vt:lpstr>equal vs. same</vt:lpstr>
      <vt:lpstr>Chained comparisons</vt:lpstr>
      <vt:lpstr>Pitfall</vt:lpstr>
      <vt:lpstr>compare using "close enough"</vt:lpstr>
      <vt:lpstr>Compound Expressions</vt:lpstr>
      <vt:lpstr> </vt:lpstr>
      <vt:lpstr> </vt:lpstr>
      <vt:lpstr> </vt:lpstr>
      <vt:lpstr> </vt:lpstr>
      <vt:lpstr>Truth Tables</vt:lpstr>
      <vt:lpstr>Compound Evaluation</vt:lpstr>
      <vt:lpstr>Precedence &amp; Associativity</vt:lpstr>
      <vt:lpstr>Boolean operators vs. relationals </vt:lpstr>
      <vt:lpstr>Remember!</vt:lpstr>
      <vt:lpstr>Ego Search on Google</vt:lpstr>
      <vt:lpstr>Slide 65</vt:lpstr>
      <vt:lpstr>More on Assignments</vt:lpstr>
      <vt:lpstr>Remember Assignments?</vt:lpstr>
      <vt:lpstr>Can do multiple assignments</vt:lpstr>
      <vt:lpstr>traditional swap</vt:lpstr>
      <vt:lpstr>Swap using multiple assignment</vt:lpstr>
      <vt:lpstr>Chaining for assignment</vt:lpstr>
      <vt:lpstr>More Control: Selection</vt:lpstr>
      <vt:lpstr>Compound Statements</vt:lpstr>
      <vt:lpstr>General format, suites</vt:lpstr>
      <vt:lpstr>Have seen 2 forms of selection</vt:lpstr>
      <vt:lpstr>Python Selection, Round 3</vt:lpstr>
      <vt:lpstr>if, elif, else, the process</vt:lpstr>
      <vt:lpstr>Slide 78</vt:lpstr>
      <vt:lpstr>Slide 79</vt:lpstr>
      <vt:lpstr>Slide 80</vt:lpstr>
      <vt:lpstr>Slide 81</vt:lpstr>
      <vt:lpstr>More Control: Repetition</vt:lpstr>
      <vt:lpstr>Developing a while loop</vt:lpstr>
      <vt:lpstr>Issues:</vt:lpstr>
      <vt:lpstr>while loop, round two</vt:lpstr>
      <vt:lpstr>while with else</vt:lpstr>
      <vt:lpstr>Slide 87</vt:lpstr>
      <vt:lpstr>Break statement</vt:lpstr>
      <vt:lpstr>Slide 89</vt:lpstr>
      <vt:lpstr>Slide 90</vt:lpstr>
      <vt:lpstr>Continue statement</vt:lpstr>
      <vt:lpstr>Slide 92</vt:lpstr>
      <vt:lpstr>Slide 93</vt:lpstr>
      <vt:lpstr>change in control: Break and Continue</vt:lpstr>
      <vt:lpstr>While overview</vt:lpstr>
      <vt:lpstr>Range and for loop</vt:lpstr>
      <vt:lpstr>Range function</vt:lpstr>
      <vt:lpstr>Iterating through the sequence</vt:lpstr>
      <vt:lpstr>range generates on demand</vt:lpstr>
      <vt:lpstr>Hailstone example</vt:lpstr>
      <vt:lpstr>Collatz</vt:lpstr>
      <vt:lpstr>Algorithm</vt:lpstr>
      <vt:lpstr>Even and Odd</vt:lpstr>
      <vt:lpstr>Slide 104</vt:lpstr>
      <vt:lpstr>Slide 105</vt:lpstr>
      <vt:lpstr>The Rules</vt:lpstr>
    </vt:vector>
  </TitlesOfParts>
  <Company>PEARSON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Binod</cp:lastModifiedBy>
  <cp:revision>55</cp:revision>
  <dcterms:created xsi:type="dcterms:W3CDTF">2012-03-21T18:49:41Z</dcterms:created>
  <dcterms:modified xsi:type="dcterms:W3CDTF">2016-10-24T06:53:00Z</dcterms:modified>
</cp:coreProperties>
</file>